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7"/>
  </p:notesMasterIdLst>
  <p:sldIdLst>
    <p:sldId id="261" r:id="rId5"/>
    <p:sldId id="263" r:id="rId6"/>
  </p:sldIdLst>
  <p:sldSz cx="9906000" cy="6858000" type="A4"/>
  <p:notesSz cx="7104063" cy="10234613"/>
  <p:embeddedFontLst>
    <p:embeddedFont>
      <p:font typeface="ABeeZee"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88A442"/>
    <a:srgbClr val="CAC3DF"/>
    <a:srgbClr val="553F6D"/>
    <a:srgbClr val="D7D1E7"/>
    <a:srgbClr val="99B567"/>
    <a:srgbClr val="335A85"/>
    <a:srgbClr val="FFFFEF"/>
    <a:srgbClr val="4E8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81DCF-AAE2-4D0E-84A3-B0832CB61965}" v="28" dt="2023-11-27T13:13:23.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1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E204B5A-DF1A-422B-8E34-C818CF8FD4D7}" type="datetimeFigureOut">
              <a:rPr lang="en-GB" smtClean="0"/>
              <a:t>18/12/2024</a:t>
            </a:fld>
            <a:endParaRPr lang="en-GB"/>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2A9E722-A5C7-4E09-A010-6385BADDE222}" type="slidenum">
              <a:rPr lang="en-GB" smtClean="0"/>
              <a:t>‹#›</a:t>
            </a:fld>
            <a:endParaRPr lang="en-GB"/>
          </a:p>
        </p:txBody>
      </p:sp>
    </p:spTree>
    <p:extLst>
      <p:ext uri="{BB962C8B-B14F-4D97-AF65-F5344CB8AC3E}">
        <p14:creationId xmlns:p14="http://schemas.microsoft.com/office/powerpoint/2010/main" val="152147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CD5CFC4-DDB0-4A8F-8826-459EC8D33B25}"/>
              </a:ext>
            </a:extLst>
          </p:cNvPr>
          <p:cNvSpPr/>
          <p:nvPr userDrawn="1"/>
        </p:nvSpPr>
        <p:spPr>
          <a:xfrm>
            <a:off x="40601" y="216132"/>
            <a:ext cx="5551307" cy="415636"/>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p>
        </p:txBody>
      </p:sp>
    </p:spTree>
    <p:extLst>
      <p:ext uri="{BB962C8B-B14F-4D97-AF65-F5344CB8AC3E}">
        <p14:creationId xmlns:p14="http://schemas.microsoft.com/office/powerpoint/2010/main" val="3498090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92058-8AAF-4ECA-9A9A-D3F6257BE0A9}"/>
              </a:ext>
            </a:extLst>
          </p:cNvPr>
          <p:cNvSpPr/>
          <p:nvPr userDrawn="1"/>
        </p:nvSpPr>
        <p:spPr>
          <a:xfrm>
            <a:off x="49939" y="50140"/>
            <a:ext cx="9806122" cy="6558477"/>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4" name="Group 23">
            <a:extLst>
              <a:ext uri="{FF2B5EF4-FFF2-40B4-BE49-F238E27FC236}">
                <a16:creationId xmlns:a16="http://schemas.microsoft.com/office/drawing/2014/main" id="{72984C4A-A5D2-4617-843C-1F63552727CE}"/>
              </a:ext>
            </a:extLst>
          </p:cNvPr>
          <p:cNvGrpSpPr/>
          <p:nvPr userDrawn="1"/>
        </p:nvGrpSpPr>
        <p:grpSpPr>
          <a:xfrm>
            <a:off x="-737853" y="6242541"/>
            <a:ext cx="1555380" cy="1321435"/>
            <a:chOff x="-737853" y="6242541"/>
            <a:chExt cx="1555380" cy="1321435"/>
          </a:xfrm>
        </p:grpSpPr>
        <p:sp>
          <p:nvSpPr>
            <p:cNvPr id="16" name="Arc 15">
              <a:extLst>
                <a:ext uri="{FF2B5EF4-FFF2-40B4-BE49-F238E27FC236}">
                  <a16:creationId xmlns:a16="http://schemas.microsoft.com/office/drawing/2014/main" id="{01182683-9D42-42D0-9602-36D469B9729E}"/>
                </a:ext>
              </a:extLst>
            </p:cNvPr>
            <p:cNvSpPr/>
            <p:nvPr userDrawn="1"/>
          </p:nvSpPr>
          <p:spPr>
            <a:xfrm>
              <a:off x="-737853" y="6242541"/>
              <a:ext cx="1555380" cy="1321435"/>
            </a:xfrm>
            <a:prstGeom prst="arc">
              <a:avLst>
                <a:gd name="adj1" fmla="val 16252508"/>
                <a:gd name="adj2" fmla="val 20252909"/>
              </a:avLst>
            </a:prstGeom>
            <a:solidFill>
              <a:schemeClr val="bg1"/>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dirty="0"/>
            </a:p>
          </p:txBody>
        </p:sp>
        <p:sp>
          <p:nvSpPr>
            <p:cNvPr id="23" name="Rectangle 22">
              <a:extLst>
                <a:ext uri="{FF2B5EF4-FFF2-40B4-BE49-F238E27FC236}">
                  <a16:creationId xmlns:a16="http://schemas.microsoft.com/office/drawing/2014/main" id="{9FE93BA2-1701-400C-9A06-E03063623C2F}"/>
                </a:ext>
              </a:extLst>
            </p:cNvPr>
            <p:cNvSpPr/>
            <p:nvPr userDrawn="1"/>
          </p:nvSpPr>
          <p:spPr>
            <a:xfrm>
              <a:off x="27079" y="6254773"/>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77E38AD3-7FAB-0832-D439-0C93A9E1CC2F}"/>
              </a:ext>
            </a:extLst>
          </p:cNvPr>
          <p:cNvSpPr/>
          <p:nvPr userDrawn="1"/>
        </p:nvSpPr>
        <p:spPr>
          <a:xfrm>
            <a:off x="0" y="6276047"/>
            <a:ext cx="176818" cy="531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Shape&#10;&#10;Description automatically generated with medium confidence">
            <a:extLst>
              <a:ext uri="{FF2B5EF4-FFF2-40B4-BE49-F238E27FC236}">
                <a16:creationId xmlns:a16="http://schemas.microsoft.com/office/drawing/2014/main" id="{E9F49053-895A-469C-83C4-4142EFBB233B}"/>
              </a:ext>
            </a:extLst>
          </p:cNvPr>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Tree>
    <p:extLst>
      <p:ext uri="{BB962C8B-B14F-4D97-AF65-F5344CB8AC3E}">
        <p14:creationId xmlns:p14="http://schemas.microsoft.com/office/powerpoint/2010/main" val="81242036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a:extLst>
              <a:ext uri="{FF2B5EF4-FFF2-40B4-BE49-F238E27FC236}">
                <a16:creationId xmlns:a16="http://schemas.microsoft.com/office/drawing/2014/main" id="{FBED5F2C-32EF-4D85-B8A9-3AD9286B86E2}"/>
              </a:ext>
            </a:extLst>
          </p:cNvPr>
          <p:cNvSpPr txBox="1">
            <a:spLocks/>
          </p:cNvSpPr>
          <p:nvPr/>
        </p:nvSpPr>
        <p:spPr>
          <a:xfrm>
            <a:off x="3704735" y="6578480"/>
            <a:ext cx="6201266" cy="281305"/>
          </a:xfrm>
          <a:prstGeom prst="rect">
            <a:avLst/>
          </a:prstGeom>
        </p:spPr>
        <p:txBody>
          <a:bodyPr vert="horz" wrap="square" lIns="91440" tIns="45720" rIns="91440" bIns="45720" rtlCol="0">
            <a:noAutofit/>
          </a:bodyPr>
          <a:lstStyle/>
          <a:p>
            <a:pPr algn="r">
              <a:lnSpc>
                <a:spcPct val="120000"/>
              </a:lnSpc>
              <a:spcAft>
                <a:spcPts val="1200"/>
              </a:spcAft>
            </a:pPr>
            <a:r>
              <a:rPr lang="en-US" sz="1000" b="1" dirty="0">
                <a:solidFill>
                  <a:srgbClr val="000000"/>
                </a:solidFill>
                <a:latin typeface="ABeeZee" panose="020B0604020202020204" charset="0"/>
                <a:ea typeface="Calibri" panose="020F0502020204030204" pitchFamily="34" charset="0"/>
                <a:cs typeface="Times New Roman" panose="02020603050405020304" pitchFamily="18" charset="0"/>
              </a:rPr>
              <a:t>English</a:t>
            </a:r>
            <a:r>
              <a:rPr lang="en-US" sz="1000" b="1" kern="1200" dirty="0">
                <a:solidFill>
                  <a:srgbClr val="000000"/>
                </a:solidFill>
                <a:effectLst/>
                <a:latin typeface="ABeeZee" panose="020B0604020202020204" charset="0"/>
                <a:ea typeface="Calibri" panose="020F0502020204030204" pitchFamily="34" charset="0"/>
                <a:cs typeface="Times New Roman" panose="02020603050405020304" pitchFamily="18" charset="0"/>
              </a:rPr>
              <a:t> | Year 7 – Spring 1 – Conflict: Non-Fiction and Poetry (Part 1) | Knowledge </a:t>
            </a:r>
            <a:r>
              <a:rPr lang="en-US" sz="1000" b="1" kern="1200" dirty="0" err="1">
                <a:solidFill>
                  <a:srgbClr val="000000"/>
                </a:solidFill>
                <a:effectLst/>
                <a:latin typeface="ABeeZee" panose="020B0604020202020204" charset="0"/>
                <a:ea typeface="Calibri" panose="020F0502020204030204" pitchFamily="34" charset="0"/>
                <a:cs typeface="Times New Roman" panose="02020603050405020304" pitchFamily="18" charset="0"/>
              </a:rPr>
              <a:t>Organiser</a:t>
            </a:r>
            <a:endParaRPr lang="en-GB" sz="1100" b="1" dirty="0">
              <a:effectLst/>
              <a:latin typeface="ABeeZee" panose="020B0604020202020204" charset="0"/>
              <a:ea typeface="Calibri" panose="020F0502020204030204" pitchFamily="34" charset="0"/>
              <a:cs typeface="Times New Roman" panose="02020603050405020304" pitchFamily="18" charset="0"/>
            </a:endParaRPr>
          </a:p>
          <a:p>
            <a:pPr algn="r">
              <a:lnSpc>
                <a:spcPct val="120000"/>
              </a:lnSpc>
              <a:spcAft>
                <a:spcPts val="1200"/>
              </a:spcAft>
            </a:pPr>
            <a:r>
              <a:rPr lang="en-US" sz="1000" b="1"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7">
            <a:extLst>
              <a:ext uri="{FF2B5EF4-FFF2-40B4-BE49-F238E27FC236}">
                <a16:creationId xmlns:a16="http://schemas.microsoft.com/office/drawing/2014/main" id="{1997A90D-5EB7-7610-5A23-F80E89684337}"/>
              </a:ext>
            </a:extLst>
          </p:cNvPr>
          <p:cNvSpPr txBox="1">
            <a:spLocks/>
          </p:cNvSpPr>
          <p:nvPr/>
        </p:nvSpPr>
        <p:spPr>
          <a:xfrm>
            <a:off x="73404" y="207176"/>
            <a:ext cx="5244219" cy="417465"/>
          </a:xfrm>
          <a:prstGeom prst="rect">
            <a:avLst/>
          </a:prstGeom>
          <a:noFill/>
        </p:spPr>
        <p:txBody>
          <a:bodyPr vert="horz" wrap="square" lIns="91440" tIns="45720" rIns="91440" bIns="45720" rtlCol="0" anchor="ctr">
            <a:noAutofit/>
          </a:bodyPr>
          <a:lstStyle/>
          <a:p>
            <a:r>
              <a:rPr lang="en-US" b="1" spc="100" dirty="0">
                <a:latin typeface="ABeeZee" panose="020B0604020202020204" charset="0"/>
                <a:ea typeface="Calibri" panose="020F0502020204030204" pitchFamily="34" charset="0"/>
                <a:cs typeface="Times New Roman" panose="02020603050405020304" pitchFamily="18" charset="0"/>
              </a:rPr>
              <a:t>Conflict: Non-fiction and Poetry (Part 1)</a:t>
            </a:r>
            <a:endParaRPr lang="en-GB" dirty="0">
              <a:effectLst/>
              <a:latin typeface="ABeeZee" panose="020B0604020202020204" charset="0"/>
              <a:ea typeface="Calibri" panose="020F0502020204030204" pitchFamily="34" charset="0"/>
              <a:cs typeface="Times New Roman" panose="02020603050405020304" pitchFamily="18" charset="0"/>
            </a:endParaRPr>
          </a:p>
        </p:txBody>
      </p:sp>
      <p:sp>
        <p:nvSpPr>
          <p:cNvPr id="7" name="Rectangle 11">
            <a:extLst>
              <a:ext uri="{FF2B5EF4-FFF2-40B4-BE49-F238E27FC236}">
                <a16:creationId xmlns:a16="http://schemas.microsoft.com/office/drawing/2014/main" id="{4F6D8423-0A44-87BC-D2BB-624FC32B0795}"/>
              </a:ext>
            </a:extLst>
          </p:cNvPr>
          <p:cNvSpPr/>
          <p:nvPr/>
        </p:nvSpPr>
        <p:spPr>
          <a:xfrm>
            <a:off x="50424" y="719915"/>
            <a:ext cx="1948058"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ctr" anchorCtr="0" forceAA="0" compatLnSpc="1">
            <a:prstTxWarp prst="textNoShape">
              <a:avLst/>
            </a:prstTxWarp>
            <a:noAutofit/>
          </a:bodyPr>
          <a:lstStyle/>
          <a:p>
            <a:r>
              <a:rPr lang="en-US" sz="1400" b="1" dirty="0">
                <a:latin typeface="ABeeZee" panose="02000000000000000000" pitchFamily="2" charset="0"/>
                <a:ea typeface="Calibri" panose="020F0502020204030204" pitchFamily="34" charset="0"/>
                <a:cs typeface="Times New Roman" panose="02020603050405020304" pitchFamily="18" charset="0"/>
              </a:rPr>
              <a:t>Key Terminology</a:t>
            </a:r>
            <a:endParaRPr lang="en-GB" sz="1000" dirty="0">
              <a:effectLst/>
              <a:ea typeface="Calibri" panose="020F0502020204030204" pitchFamily="34" charset="0"/>
              <a:cs typeface="Times New Roman" panose="02020603050405020304" pitchFamily="18" charset="0"/>
            </a:endParaRPr>
          </a:p>
        </p:txBody>
      </p:sp>
      <p:sp>
        <p:nvSpPr>
          <p:cNvPr id="8" name="Text Placeholder 2">
            <a:extLst>
              <a:ext uri="{FF2B5EF4-FFF2-40B4-BE49-F238E27FC236}">
                <a16:creationId xmlns:a16="http://schemas.microsoft.com/office/drawing/2014/main" id="{479FCB31-606D-AFB2-B11F-026569B2035E}"/>
              </a:ext>
            </a:extLst>
          </p:cNvPr>
          <p:cNvSpPr txBox="1">
            <a:spLocks/>
          </p:cNvSpPr>
          <p:nvPr/>
        </p:nvSpPr>
        <p:spPr>
          <a:xfrm>
            <a:off x="50422" y="1235617"/>
            <a:ext cx="7262061" cy="1360586"/>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nSpc>
                <a:spcPct val="130000"/>
              </a:lnSpc>
            </a:pPr>
            <a:endParaRPr lang="en-GB" sz="1200" dirty="0"/>
          </a:p>
        </p:txBody>
      </p:sp>
      <p:graphicFrame>
        <p:nvGraphicFramePr>
          <p:cNvPr id="3" name="Table 3">
            <a:extLst>
              <a:ext uri="{FF2B5EF4-FFF2-40B4-BE49-F238E27FC236}">
                <a16:creationId xmlns:a16="http://schemas.microsoft.com/office/drawing/2014/main" id="{071B0919-C8AE-D118-C290-BAC7BCACCB21}"/>
              </a:ext>
            </a:extLst>
          </p:cNvPr>
          <p:cNvGraphicFramePr>
            <a:graphicFrameLocks noGrp="1"/>
          </p:cNvGraphicFramePr>
          <p:nvPr>
            <p:extLst>
              <p:ext uri="{D42A27DB-BD31-4B8C-83A1-F6EECF244321}">
                <p14:modId xmlns:p14="http://schemas.microsoft.com/office/powerpoint/2010/main" val="2221505043"/>
              </p:ext>
            </p:extLst>
          </p:nvPr>
        </p:nvGraphicFramePr>
        <p:xfrm>
          <a:off x="727481" y="1028833"/>
          <a:ext cx="8566064" cy="5500388"/>
        </p:xfrm>
        <a:graphic>
          <a:graphicData uri="http://schemas.openxmlformats.org/drawingml/2006/table">
            <a:tbl>
              <a:tblPr firstRow="1" bandRow="1">
                <a:tableStyleId>{5C22544A-7EE6-4342-B048-85BDC9FD1C3A}</a:tableStyleId>
              </a:tblPr>
              <a:tblGrid>
                <a:gridCol w="393623">
                  <a:extLst>
                    <a:ext uri="{9D8B030D-6E8A-4147-A177-3AD203B41FA5}">
                      <a16:colId xmlns:a16="http://schemas.microsoft.com/office/drawing/2014/main" val="217426579"/>
                    </a:ext>
                  </a:extLst>
                </a:gridCol>
                <a:gridCol w="1471248">
                  <a:extLst>
                    <a:ext uri="{9D8B030D-6E8A-4147-A177-3AD203B41FA5}">
                      <a16:colId xmlns:a16="http://schemas.microsoft.com/office/drawing/2014/main" val="1757883862"/>
                    </a:ext>
                  </a:extLst>
                </a:gridCol>
                <a:gridCol w="6701193">
                  <a:extLst>
                    <a:ext uri="{9D8B030D-6E8A-4147-A177-3AD203B41FA5}">
                      <a16:colId xmlns:a16="http://schemas.microsoft.com/office/drawing/2014/main" val="896555121"/>
                    </a:ext>
                  </a:extLst>
                </a:gridCol>
              </a:tblGrid>
              <a:tr h="334702">
                <a:tc>
                  <a:txBody>
                    <a:bodyPr/>
                    <a:lstStyle/>
                    <a:p>
                      <a:pPr algn="ctr">
                        <a:lnSpc>
                          <a:spcPct val="130000"/>
                        </a:lnSpc>
                      </a:pPr>
                      <a:r>
                        <a:rPr lang="en-GB" sz="1100" b="0" dirty="0">
                          <a:solidFill>
                            <a:schemeClr val="tx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dirty="0">
                          <a:solidFill>
                            <a:schemeClr val="tx1"/>
                          </a:solidFill>
                          <a:latin typeface="ABeeZee" panose="020B0604020202020204" charset="0"/>
                        </a:rPr>
                        <a:t>diary</a:t>
                      </a:r>
                      <a:endParaRPr lang="en-GB" sz="11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b="0" dirty="0">
                          <a:solidFill>
                            <a:schemeClr val="tx1"/>
                          </a:solidFill>
                          <a:latin typeface="ABeeZee" panose="020B0604020202020204" charset="0"/>
                        </a:rPr>
                        <a:t>A book in which you write down your private thoughts or feelings or what has happened that day.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6171503"/>
                  </a:ext>
                </a:extLst>
              </a:tr>
              <a:tr h="334702">
                <a:tc>
                  <a:txBody>
                    <a:bodyPr/>
                    <a:lstStyle/>
                    <a:p>
                      <a:pPr algn="ctr">
                        <a:lnSpc>
                          <a:spcPct val="130000"/>
                        </a:lnSpc>
                      </a:pPr>
                      <a:r>
                        <a:rPr lang="en-GB" sz="1100" dirty="0">
                          <a:solidFill>
                            <a:schemeClr val="tx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dirty="0">
                          <a:solidFill>
                            <a:schemeClr val="tx1"/>
                          </a:solidFill>
                          <a:latin typeface="ABeeZee" panose="020B0604020202020204" charset="0"/>
                        </a:rPr>
                        <a:t>context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When and where a text was written, including what was happening in society at that time.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124543"/>
                  </a:ext>
                </a:extLst>
              </a:tr>
              <a:tr h="334702">
                <a:tc>
                  <a:txBody>
                    <a:bodyPr/>
                    <a:lstStyle/>
                    <a:p>
                      <a:pPr algn="ctr">
                        <a:lnSpc>
                          <a:spcPct val="130000"/>
                        </a:lnSpc>
                      </a:pPr>
                      <a:r>
                        <a:rPr lang="en-GB" sz="1100" dirty="0">
                          <a:solidFill>
                            <a:schemeClr val="tx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dirty="0">
                          <a:solidFill>
                            <a:schemeClr val="tx1"/>
                          </a:solidFill>
                          <a:latin typeface="ABeeZee" panose="020B0604020202020204" charset="0"/>
                        </a:rPr>
                        <a:t>infer</a:t>
                      </a:r>
                      <a:endParaRPr lang="en-GB" sz="11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To draw a conclusion from evidence based on what is seen and what is already known.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452879"/>
                  </a:ext>
                </a:extLst>
              </a:tr>
              <a:tr h="334702">
                <a:tc>
                  <a:txBody>
                    <a:bodyPr/>
                    <a:lstStyle/>
                    <a:p>
                      <a:pPr algn="ctr">
                        <a:lnSpc>
                          <a:spcPct val="130000"/>
                        </a:lnSpc>
                      </a:pPr>
                      <a:r>
                        <a:rPr lang="en-GB" sz="1100" dirty="0">
                          <a:solidFill>
                            <a:schemeClr val="tx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i="0" dirty="0">
                          <a:latin typeface="ABeeZee" panose="020B0604020202020204" charset="0"/>
                          <a:ea typeface="Roboto" panose="02000000000000000000" pitchFamily="2" charset="0"/>
                        </a:rPr>
                        <a:t>exclamation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ABeeZee" panose="020B0604020202020204" charset="0"/>
                          <a:ea typeface="Roboto" panose="02000000000000000000" pitchFamily="2" charset="0"/>
                        </a:rPr>
                        <a:t>A type of sentence that conveys strong feelings. It is normally indicated by an exclamation mark.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406457"/>
                  </a:ext>
                </a:extLst>
              </a:tr>
              <a:tr h="334702">
                <a:tc>
                  <a:txBody>
                    <a:bodyPr/>
                    <a:lstStyle/>
                    <a:p>
                      <a:pPr algn="ctr">
                        <a:lnSpc>
                          <a:spcPct val="130000"/>
                        </a:lnSpc>
                      </a:pPr>
                      <a:r>
                        <a:rPr lang="en-GB" sz="1100" dirty="0">
                          <a:solidFill>
                            <a:schemeClr val="tx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BeeZee" panose="020B0604020202020204" charset="0"/>
                          <a:ea typeface="Roboto" panose="02000000000000000000" pitchFamily="2" charset="0"/>
                          <a:cs typeface="+mn-cs"/>
                        </a:rPr>
                        <a:t> list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A series of things placed one after another.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276199"/>
                  </a:ext>
                </a:extLst>
              </a:tr>
              <a:tr h="334702">
                <a:tc>
                  <a:txBody>
                    <a:bodyPr/>
                    <a:lstStyle/>
                    <a:p>
                      <a:pPr algn="ctr">
                        <a:lnSpc>
                          <a:spcPct val="130000"/>
                        </a:lnSpc>
                      </a:pPr>
                      <a:r>
                        <a:rPr lang="en-GB" sz="1100" dirty="0">
                          <a:solidFill>
                            <a:schemeClr val="tx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dirty="0">
                          <a:solidFill>
                            <a:schemeClr val="tx1"/>
                          </a:solidFill>
                          <a:latin typeface="ABeeZee" panose="020B0604020202020204" charset="0"/>
                        </a:rPr>
                        <a:t>tone</a:t>
                      </a:r>
                      <a:endParaRPr lang="en-GB" sz="11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BeeZee" panose="020B0604020202020204" charset="0"/>
                        </a:rPr>
                        <a:t>The attitude or feelings a writer expresses towards a subject.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97263"/>
                  </a:ext>
                </a:extLst>
              </a:tr>
              <a:tr h="334702">
                <a:tc>
                  <a:txBody>
                    <a:bodyPr/>
                    <a:lstStyle/>
                    <a:p>
                      <a:pPr algn="ctr">
                        <a:lnSpc>
                          <a:spcPct val="130000"/>
                        </a:lnSpc>
                      </a:pPr>
                      <a:r>
                        <a:rPr lang="en-GB" sz="1100" dirty="0">
                          <a:solidFill>
                            <a:schemeClr val="tx1"/>
                          </a:solidFill>
                          <a:latin typeface="ABeeZee" panose="020B0604020202020204" charset="0"/>
                        </a:rPr>
                        <a:t>7</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i="0" u="none" strike="noStrike" baseline="0" noProof="0" dirty="0">
                          <a:solidFill>
                            <a:schemeClr val="tx1"/>
                          </a:solidFill>
                          <a:latin typeface="ABeeZee"/>
                        </a:rPr>
                        <a:t>short sentence</a:t>
                      </a:r>
                      <a:endParaRPr lang="en-GB" sz="11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lnSpc>
                          <a:spcPct val="100000"/>
                        </a:lnSpc>
                        <a:buNone/>
                      </a:pPr>
                      <a:r>
                        <a:rPr lang="en-US" sz="1100" b="0" i="0" u="none" strike="noStrike" baseline="0" noProof="0" dirty="0">
                          <a:solidFill>
                            <a:schemeClr val="tx1"/>
                          </a:solidFill>
                          <a:latin typeface="ABeeZee"/>
                        </a:rPr>
                        <a:t>A sentence containing only a few words. It’s normally a single-clause sentence.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9590806"/>
                  </a:ext>
                </a:extLst>
              </a:tr>
              <a:tr h="334702">
                <a:tc>
                  <a:txBody>
                    <a:bodyPr/>
                    <a:lstStyle/>
                    <a:p>
                      <a:pPr algn="ctr">
                        <a:lnSpc>
                          <a:spcPct val="130000"/>
                        </a:lnSpc>
                      </a:pPr>
                      <a:r>
                        <a:rPr lang="en-GB" sz="1100" dirty="0">
                          <a:solidFill>
                            <a:schemeClr val="tx1"/>
                          </a:solidFill>
                          <a:latin typeface="ABeeZee" panose="020B0604020202020204" charset="0"/>
                        </a:rPr>
                        <a:t>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i="0" dirty="0">
                          <a:solidFill>
                            <a:schemeClr val="tx1"/>
                          </a:solidFill>
                          <a:latin typeface="ABeeZee" panose="020B0604020202020204" charset="0"/>
                        </a:rPr>
                        <a:t>personification</a:t>
                      </a:r>
                      <a:endParaRPr lang="en-GB" sz="11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i="0" dirty="0">
                          <a:solidFill>
                            <a:schemeClr val="tx1"/>
                          </a:solidFill>
                          <a:latin typeface="ABeeZee" panose="020B0604020202020204" charset="0"/>
                        </a:rPr>
                        <a:t>Giving human feelings or actions to an inanimate object.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315967"/>
                  </a:ext>
                </a:extLst>
              </a:tr>
              <a:tr h="334702">
                <a:tc>
                  <a:txBody>
                    <a:bodyPr/>
                    <a:lstStyle/>
                    <a:p>
                      <a:pPr algn="ctr">
                        <a:lnSpc>
                          <a:spcPct val="130000"/>
                        </a:lnSpc>
                      </a:pPr>
                      <a:r>
                        <a:rPr lang="en-GB" sz="1100" dirty="0">
                          <a:solidFill>
                            <a:schemeClr val="tx1"/>
                          </a:solidFill>
                          <a:latin typeface="ABeeZee" panose="020B0604020202020204" charset="0"/>
                        </a:rPr>
                        <a:t>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fr-FR" sz="1100" b="1" dirty="0">
                          <a:solidFill>
                            <a:schemeClr val="tx1"/>
                          </a:solidFill>
                          <a:latin typeface="ABeeZee" panose="020B0604020202020204" charset="0"/>
                        </a:rPr>
                        <a:t>rhetorical question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A question that is used to make a point, rather than get an answer.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534557"/>
                  </a:ext>
                </a:extLst>
              </a:tr>
              <a:tr h="334702">
                <a:tc>
                  <a:txBody>
                    <a:bodyPr/>
                    <a:lstStyle/>
                    <a:p>
                      <a:pPr algn="ctr">
                        <a:lnSpc>
                          <a:spcPct val="130000"/>
                        </a:lnSpc>
                      </a:pPr>
                      <a:r>
                        <a:rPr lang="en-GB" sz="1100" dirty="0">
                          <a:solidFill>
                            <a:schemeClr val="tx1"/>
                          </a:solidFill>
                          <a:latin typeface="ABeeZee" panose="020B0604020202020204" charset="0"/>
                        </a:rPr>
                        <a:t>10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fr-FR" sz="1100" b="1" dirty="0">
                          <a:solidFill>
                            <a:schemeClr val="tx1"/>
                          </a:solidFill>
                          <a:latin typeface="ABeeZee" panose="020B0604020202020204" charset="0"/>
                        </a:rPr>
                        <a:t>metaphor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A comparison in which a person, object or action is used to represent or </a:t>
                      </a:r>
                      <a:r>
                        <a:rPr lang="en-US" sz="1100" dirty="0" err="1">
                          <a:solidFill>
                            <a:schemeClr val="tx1"/>
                          </a:solidFill>
                          <a:latin typeface="ABeeZee" panose="020B0604020202020204" charset="0"/>
                        </a:rPr>
                        <a:t>symbolise</a:t>
                      </a:r>
                      <a:r>
                        <a:rPr lang="en-US" sz="1100" dirty="0">
                          <a:solidFill>
                            <a:schemeClr val="tx1"/>
                          </a:solidFill>
                          <a:latin typeface="ABeeZee" panose="020B0604020202020204" charset="0"/>
                        </a:rPr>
                        <a:t> another person, object or action.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4207198"/>
                  </a:ext>
                </a:extLst>
              </a:tr>
              <a:tr h="406997">
                <a:tc>
                  <a:txBody>
                    <a:bodyPr/>
                    <a:lstStyle/>
                    <a:p>
                      <a:pPr algn="ctr">
                        <a:lnSpc>
                          <a:spcPct val="130000"/>
                        </a:lnSpc>
                      </a:pPr>
                      <a:r>
                        <a:rPr lang="en-GB" sz="1100" dirty="0">
                          <a:solidFill>
                            <a:schemeClr val="tx1"/>
                          </a:solidFill>
                          <a:latin typeface="ABeeZee" panose="020B0604020202020204" charset="0"/>
                        </a:rPr>
                        <a:t>11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fr-FR" sz="1100" b="1" dirty="0" err="1">
                          <a:solidFill>
                            <a:schemeClr val="tx1"/>
                          </a:solidFill>
                          <a:latin typeface="ABeeZee" panose="020B0604020202020204" charset="0"/>
                        </a:rPr>
                        <a:t>memoir</a:t>
                      </a:r>
                      <a:endParaRPr lang="fr-FR" sz="11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A personal narrative or account that focuses on specific aspects of an individual's life, experiences, and reflections.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5898555"/>
                  </a:ext>
                </a:extLst>
              </a:tr>
              <a:tr h="334702">
                <a:tc>
                  <a:txBody>
                    <a:bodyPr/>
                    <a:lstStyle/>
                    <a:p>
                      <a:pPr algn="ctr">
                        <a:lnSpc>
                          <a:spcPct val="130000"/>
                        </a:lnSpc>
                      </a:pPr>
                      <a:r>
                        <a:rPr lang="en-GB" sz="1100" dirty="0">
                          <a:solidFill>
                            <a:schemeClr val="tx1"/>
                          </a:solidFill>
                          <a:latin typeface="ABeeZee" panose="020B0604020202020204" charset="0"/>
                        </a:rPr>
                        <a:t>12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1100" b="1" noProof="0" dirty="0">
                          <a:solidFill>
                            <a:schemeClr val="tx1"/>
                          </a:solidFill>
                          <a:latin typeface="ABeeZee" panose="020B0604020202020204" charset="0"/>
                        </a:rPr>
                        <a:t>journalist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A person whose job is to collect news and write about it for newspapers, magazines, or television.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314805"/>
                  </a:ext>
                </a:extLst>
              </a:tr>
              <a:tr h="334702">
                <a:tc>
                  <a:txBody>
                    <a:bodyPr/>
                    <a:lstStyle/>
                    <a:p>
                      <a:pPr algn="ctr">
                        <a:lnSpc>
                          <a:spcPct val="130000"/>
                        </a:lnSpc>
                      </a:pPr>
                      <a:r>
                        <a:rPr lang="en-GB" sz="1100" dirty="0">
                          <a:solidFill>
                            <a:schemeClr val="tx1"/>
                          </a:solidFill>
                          <a:latin typeface="ABeeZee" panose="020B0604020202020204" charset="0"/>
                        </a:rPr>
                        <a:t>13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fr-FR" sz="1100" b="1" dirty="0">
                          <a:solidFill>
                            <a:schemeClr val="tx1"/>
                          </a:solidFill>
                          <a:latin typeface="ABeeZee" panose="020B0604020202020204" charset="0"/>
                        </a:rPr>
                        <a:t>article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A piece of writing that is published in a newspaper or magazine (including online publications).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546482"/>
                  </a:ext>
                </a:extLst>
              </a:tr>
              <a:tr h="334702">
                <a:tc>
                  <a:txBody>
                    <a:bodyPr/>
                    <a:lstStyle/>
                    <a:p>
                      <a:pPr algn="ctr">
                        <a:lnSpc>
                          <a:spcPct val="130000"/>
                        </a:lnSpc>
                      </a:pPr>
                      <a:r>
                        <a:rPr lang="en-GB" sz="1100" dirty="0">
                          <a:solidFill>
                            <a:schemeClr val="tx1"/>
                          </a:solidFill>
                          <a:latin typeface="ABeeZee" panose="020B0604020202020204" charset="0"/>
                        </a:rPr>
                        <a:t>14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dirty="0">
                          <a:solidFill>
                            <a:schemeClr val="tx1"/>
                          </a:solidFill>
                          <a:latin typeface="ABeeZee" panose="020B0604020202020204" charset="0"/>
                        </a:rPr>
                        <a:t>appositive phrase</a:t>
                      </a:r>
                      <a:endParaRPr lang="en-GB" sz="11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b="0" dirty="0">
                          <a:solidFill>
                            <a:schemeClr val="tx1"/>
                          </a:solidFill>
                          <a:latin typeface="ABeeZee" panose="020B0604020202020204" charset="0"/>
                        </a:rPr>
                        <a:t>An additional phrase that adds more information to a noun or noun phrase.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740127"/>
                  </a:ext>
                </a:extLst>
              </a:tr>
              <a:tr h="334702">
                <a:tc>
                  <a:txBody>
                    <a:bodyPr/>
                    <a:lstStyle/>
                    <a:p>
                      <a:pPr algn="ctr">
                        <a:lnSpc>
                          <a:spcPct val="130000"/>
                        </a:lnSpc>
                      </a:pPr>
                      <a:r>
                        <a:rPr lang="en-GB" sz="1100" dirty="0">
                          <a:solidFill>
                            <a:schemeClr val="tx1"/>
                          </a:solidFill>
                          <a:latin typeface="ABeeZee" panose="020B0604020202020204" charset="0"/>
                        </a:rPr>
                        <a:t>15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dirty="0">
                          <a:solidFill>
                            <a:schemeClr val="tx1"/>
                          </a:solidFill>
                          <a:latin typeface="ABeeZee" panose="020B0604020202020204" charset="0"/>
                        </a:rPr>
                        <a:t>direct speech</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When the exact words that are spoken are written in speech marks.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3349921"/>
                  </a:ext>
                </a:extLst>
              </a:tr>
              <a:tr h="334702">
                <a:tc>
                  <a:txBody>
                    <a:bodyPr/>
                    <a:lstStyle/>
                    <a:p>
                      <a:pPr algn="ctr">
                        <a:lnSpc>
                          <a:spcPct val="130000"/>
                        </a:lnSpc>
                      </a:pPr>
                      <a:r>
                        <a:rPr lang="en-GB" sz="1100" dirty="0">
                          <a:solidFill>
                            <a:schemeClr val="tx1"/>
                          </a:solidFill>
                          <a:latin typeface="ABeeZee" panose="020B0604020202020204" charset="0"/>
                        </a:rPr>
                        <a:t>16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1100" b="1" dirty="0">
                          <a:solidFill>
                            <a:schemeClr val="tx1"/>
                          </a:solidFill>
                          <a:latin typeface="ABeeZee" panose="020B0604020202020204" charset="0"/>
                        </a:rPr>
                        <a:t>indirect speech</a:t>
                      </a:r>
                      <a:endParaRPr lang="en-GB" sz="11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US" sz="1100" dirty="0">
                          <a:solidFill>
                            <a:schemeClr val="tx1"/>
                          </a:solidFill>
                          <a:latin typeface="ABeeZee" panose="020B0604020202020204" charset="0"/>
                        </a:rPr>
                        <a:t>When we report what was someone has said without using the speaker’s exact words.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0586834"/>
                  </a:ext>
                </a:extLst>
              </a:tr>
            </a:tbl>
          </a:graphicData>
        </a:graphic>
      </p:graphicFrame>
      <p:grpSp>
        <p:nvGrpSpPr>
          <p:cNvPr id="2" name="Group 1">
            <a:extLst>
              <a:ext uri="{FF2B5EF4-FFF2-40B4-BE49-F238E27FC236}">
                <a16:creationId xmlns:a16="http://schemas.microsoft.com/office/drawing/2014/main" id="{4B912412-1CB3-A104-0B3E-DCA2598DDEFC}"/>
              </a:ext>
            </a:extLst>
          </p:cNvPr>
          <p:cNvGrpSpPr/>
          <p:nvPr/>
        </p:nvGrpSpPr>
        <p:grpSpPr>
          <a:xfrm>
            <a:off x="-737853" y="6242541"/>
            <a:ext cx="1555380" cy="1321435"/>
            <a:chOff x="-737853" y="6242541"/>
            <a:chExt cx="1555380" cy="1321435"/>
          </a:xfrm>
        </p:grpSpPr>
        <p:sp>
          <p:nvSpPr>
            <p:cNvPr id="9" name="Arc 8">
              <a:extLst>
                <a:ext uri="{FF2B5EF4-FFF2-40B4-BE49-F238E27FC236}">
                  <a16:creationId xmlns:a16="http://schemas.microsoft.com/office/drawing/2014/main" id="{572E683A-C71E-E614-4625-4182973841C3}"/>
                </a:ext>
              </a:extLst>
            </p:cNvPr>
            <p:cNvSpPr/>
            <p:nvPr userDrawn="1"/>
          </p:nvSpPr>
          <p:spPr>
            <a:xfrm>
              <a:off x="-737853" y="6242541"/>
              <a:ext cx="1555380" cy="1321435"/>
            </a:xfrm>
            <a:prstGeom prst="arc">
              <a:avLst>
                <a:gd name="adj1" fmla="val 16252508"/>
                <a:gd name="adj2" fmla="val 20252909"/>
              </a:avLst>
            </a:prstGeom>
            <a:solidFill>
              <a:schemeClr val="bg1"/>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dirty="0"/>
            </a:p>
          </p:txBody>
        </p:sp>
        <p:sp>
          <p:nvSpPr>
            <p:cNvPr id="11" name="Rectangle 10">
              <a:extLst>
                <a:ext uri="{FF2B5EF4-FFF2-40B4-BE49-F238E27FC236}">
                  <a16:creationId xmlns:a16="http://schemas.microsoft.com/office/drawing/2014/main" id="{5C721EDC-68EB-3BE2-FABE-4F6E0ABA6214}"/>
                </a:ext>
              </a:extLst>
            </p:cNvPr>
            <p:cNvSpPr/>
            <p:nvPr userDrawn="1"/>
          </p:nvSpPr>
          <p:spPr>
            <a:xfrm>
              <a:off x="27079" y="6254773"/>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B493CF0B-CB1A-DCD2-A0EB-7D6229A82B4E}"/>
              </a:ext>
            </a:extLst>
          </p:cNvPr>
          <p:cNvSpPr/>
          <p:nvPr/>
        </p:nvSpPr>
        <p:spPr>
          <a:xfrm>
            <a:off x="0" y="6276047"/>
            <a:ext cx="176818" cy="531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Shape&#10;&#10;Description automatically generated with medium confidence">
            <a:extLst>
              <a:ext uri="{FF2B5EF4-FFF2-40B4-BE49-F238E27FC236}">
                <a16:creationId xmlns:a16="http://schemas.microsoft.com/office/drawing/2014/main" id="{7EFA9B94-F69F-D068-4643-B7FFD8AE97F1}"/>
              </a:ext>
            </a:extLst>
          </p:cNvPr>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Tree>
    <p:extLst>
      <p:ext uri="{BB962C8B-B14F-4D97-AF65-F5344CB8AC3E}">
        <p14:creationId xmlns:p14="http://schemas.microsoft.com/office/powerpoint/2010/main" val="176281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8810CF0-DB95-A263-85E5-7D592723DE3A}"/>
              </a:ext>
            </a:extLst>
          </p:cNvPr>
          <p:cNvGraphicFramePr>
            <a:graphicFrameLocks noGrp="1"/>
          </p:cNvGraphicFramePr>
          <p:nvPr>
            <p:extLst>
              <p:ext uri="{D42A27DB-BD31-4B8C-83A1-F6EECF244321}">
                <p14:modId xmlns:p14="http://schemas.microsoft.com/office/powerpoint/2010/main" val="1453775607"/>
              </p:ext>
            </p:extLst>
          </p:nvPr>
        </p:nvGraphicFramePr>
        <p:xfrm>
          <a:off x="99877" y="4418365"/>
          <a:ext cx="9532912" cy="1836000"/>
        </p:xfrm>
        <a:graphic>
          <a:graphicData uri="http://schemas.openxmlformats.org/drawingml/2006/table">
            <a:tbl>
              <a:tblPr firstRow="1" bandRow="1">
                <a:tableStyleId>{5C22544A-7EE6-4342-B048-85BDC9FD1C3A}</a:tableStyleId>
              </a:tblPr>
              <a:tblGrid>
                <a:gridCol w="9532912">
                  <a:extLst>
                    <a:ext uri="{9D8B030D-6E8A-4147-A177-3AD203B41FA5}">
                      <a16:colId xmlns:a16="http://schemas.microsoft.com/office/drawing/2014/main" val="4280774100"/>
                    </a:ext>
                  </a:extLst>
                </a:gridCol>
              </a:tblGrid>
              <a:tr h="306000">
                <a:tc>
                  <a:txBody>
                    <a:bodyPr/>
                    <a:lstStyle/>
                    <a:p>
                      <a:pPr marL="255588" indent="-171450" algn="l">
                        <a:lnSpc>
                          <a:spcPts val="1280"/>
                        </a:lnSpc>
                        <a:buFont typeface="Arial" panose="020B0604020202020204" pitchFamily="34" charset="0"/>
                        <a:buChar char="•"/>
                      </a:pPr>
                      <a:r>
                        <a:rPr lang="en-US" sz="1200" b="0" dirty="0">
                          <a:solidFill>
                            <a:srgbClr val="000000"/>
                          </a:solidFill>
                          <a:effectLst/>
                          <a:latin typeface="ABeeZee" panose="020B0604020202020204" charset="0"/>
                          <a:ea typeface="Times New Roman" panose="02020603050405020304" pitchFamily="18" charset="0"/>
                        </a:rPr>
                        <a:t>Anne Frank was born in Germany in 1929. </a:t>
                      </a:r>
                      <a:endParaRPr lang="en-GB" sz="1200" b="0" dirty="0">
                        <a:effectLst/>
                        <a:latin typeface="ABeeZee" panose="020B0604020202020204"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3727262"/>
                  </a:ext>
                </a:extLst>
              </a:tr>
              <a:tr h="306000">
                <a:tc>
                  <a:txBody>
                    <a:bodyPr/>
                    <a:lstStyle/>
                    <a:p>
                      <a:pPr marL="263525" indent="-171450" algn="l">
                        <a:buFont typeface="Arial" panose="020B0604020202020204" pitchFamily="34" charset="0"/>
                        <a:buChar char="•"/>
                      </a:pPr>
                      <a:r>
                        <a:rPr lang="en-US" sz="1200" b="0" dirty="0">
                          <a:solidFill>
                            <a:srgbClr val="000000"/>
                          </a:solidFill>
                          <a:effectLst/>
                          <a:latin typeface="ABeeZee" panose="020B0604020202020204" charset="0"/>
                          <a:ea typeface="Times New Roman" panose="02020603050405020304" pitchFamily="18" charset="0"/>
                        </a:rPr>
                        <a:t>Anne and her family moved to Amsterdam because the Nazi party</a:t>
                      </a:r>
                      <a:r>
                        <a:rPr lang="en-GB" sz="1200" b="0" dirty="0">
                          <a:solidFill>
                            <a:schemeClr val="dk1"/>
                          </a:solidFill>
                          <a:effectLst/>
                          <a:latin typeface="ABeeZee" panose="020B0604020202020204" charset="0"/>
                          <a:ea typeface="Times New Roman" panose="02020603050405020304" pitchFamily="18" charset="0"/>
                        </a:rPr>
                        <a:t> </a:t>
                      </a:r>
                      <a:r>
                        <a:rPr lang="en-US" sz="1200" b="0" dirty="0">
                          <a:solidFill>
                            <a:srgbClr val="000000"/>
                          </a:solidFill>
                          <a:effectLst/>
                          <a:latin typeface="ABeeZee" panose="020B0604020202020204" charset="0"/>
                          <a:ea typeface="Times New Roman" panose="02020603050405020304" pitchFamily="18" charset="0"/>
                        </a:rPr>
                        <a:t>had taken over Germany and were persecuting Jews. </a:t>
                      </a:r>
                      <a:endParaRPr lang="en-GB" sz="1200" b="0" dirty="0">
                        <a:effectLst/>
                        <a:latin typeface="ABeeZee" panose="020B0604020202020204"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302091"/>
                  </a:ext>
                </a:extLst>
              </a:tr>
              <a:tr h="306000">
                <a:tc>
                  <a:txBody>
                    <a:bodyPr/>
                    <a:lstStyle/>
                    <a:p>
                      <a:pPr marL="255588" indent="-171450" algn="l">
                        <a:lnSpc>
                          <a:spcPts val="1280"/>
                        </a:lnSpc>
                        <a:buFont typeface="Arial" panose="020B0604020202020204" pitchFamily="34" charset="0"/>
                        <a:buChar char="•"/>
                      </a:pPr>
                      <a:r>
                        <a:rPr lang="en-US" sz="1200" b="0" dirty="0">
                          <a:solidFill>
                            <a:srgbClr val="000000"/>
                          </a:solidFill>
                          <a:effectLst/>
                          <a:latin typeface="ABeeZee" panose="020B0604020202020204" charset="0"/>
                          <a:ea typeface="Times New Roman" panose="02020603050405020304" pitchFamily="18" charset="0"/>
                        </a:rPr>
                        <a:t>In 1942, Anne and her family went into hiding in Amsterdam, behind a bookcase in the building where her father worked.</a:t>
                      </a:r>
                      <a:r>
                        <a:rPr lang="en-US" sz="1200" b="0" dirty="0">
                          <a:effectLst/>
                          <a:latin typeface="ABeeZee" panose="020B0604020202020204" charset="0"/>
                          <a:ea typeface="Times New Roman" panose="02020603050405020304" pitchFamily="18" charset="0"/>
                        </a:rPr>
                        <a:t> </a:t>
                      </a:r>
                      <a:endParaRPr lang="en-GB" sz="1200" b="0" dirty="0">
                        <a:effectLst/>
                        <a:latin typeface="ABeeZee" panose="020B0604020202020204"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513208"/>
                  </a:ext>
                </a:extLst>
              </a:tr>
              <a:tr h="306000">
                <a:tc>
                  <a:txBody>
                    <a:bodyPr/>
                    <a:lstStyle/>
                    <a:p>
                      <a:pPr marL="255588" indent="-171450" algn="l">
                        <a:lnSpc>
                          <a:spcPts val="1280"/>
                        </a:lnSpc>
                        <a:buFont typeface="Arial" panose="020B0604020202020204" pitchFamily="34" charset="0"/>
                        <a:buChar char="•"/>
                      </a:pPr>
                      <a:r>
                        <a:rPr lang="en-GB" sz="1200" b="0" dirty="0">
                          <a:effectLst/>
                          <a:latin typeface="ABeeZee" panose="020B0604020202020204" charset="0"/>
                          <a:ea typeface="Times New Roman" panose="02020603050405020304" pitchFamily="18" charset="0"/>
                        </a:rPr>
                        <a:t>Anne was given a diary for her birthday; she wrote in it regularly over the two years she was in hiding.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0551465"/>
                  </a:ext>
                </a:extLst>
              </a:tr>
              <a:tr h="306000">
                <a:tc>
                  <a:txBody>
                    <a:bodyPr/>
                    <a:lstStyle/>
                    <a:p>
                      <a:pPr marL="255588" marR="0" lvl="0" indent="-171450" algn="l" defTabSz="914400" rtl="0" eaLnBrk="1" fontAlgn="auto" latinLnBrk="0" hangingPunct="1">
                        <a:lnSpc>
                          <a:spcPts val="1325"/>
                        </a:lnSpc>
                        <a:spcBef>
                          <a:spcPts val="0"/>
                        </a:spcBef>
                        <a:spcAft>
                          <a:spcPts val="0"/>
                        </a:spcAft>
                        <a:buClrTx/>
                        <a:buSzTx/>
                        <a:buFont typeface="Arial" panose="020B0604020202020204" pitchFamily="34" charset="0"/>
                        <a:buChar char="•"/>
                        <a:tabLst/>
                        <a:defRPr/>
                      </a:pPr>
                      <a:r>
                        <a:rPr lang="en-US" sz="1200" b="0" dirty="0">
                          <a:solidFill>
                            <a:srgbClr val="000000"/>
                          </a:solidFill>
                          <a:effectLst/>
                          <a:latin typeface="ABeeZee" panose="020B0604020202020204" charset="0"/>
                          <a:ea typeface="Times New Roman" panose="02020603050405020304" pitchFamily="18" charset="0"/>
                        </a:rPr>
                        <a:t>In 1944, Anne and her family were discovered and arrested. Anne died in a concentration camp in 1945. </a:t>
                      </a:r>
                      <a:endParaRPr lang="en-GB" sz="1200" b="0" dirty="0">
                        <a:effectLst/>
                        <a:latin typeface="ABeeZee" panose="020B0604020202020204"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5866224"/>
                  </a:ext>
                </a:extLst>
              </a:tr>
              <a:tr h="306000">
                <a:tc>
                  <a:txBody>
                    <a:bodyPr/>
                    <a:lstStyle/>
                    <a:p>
                      <a:pPr marL="255588" marR="0" lvl="0" indent="-171450" algn="l" defTabSz="914400" rtl="0" eaLnBrk="1" fontAlgn="auto" latinLnBrk="0" hangingPunct="1">
                        <a:lnSpc>
                          <a:spcPts val="1325"/>
                        </a:lnSpc>
                        <a:spcBef>
                          <a:spcPts val="0"/>
                        </a:spcBef>
                        <a:spcAft>
                          <a:spcPts val="0"/>
                        </a:spcAft>
                        <a:buClrTx/>
                        <a:buSzTx/>
                        <a:buFont typeface="Arial" panose="020B0604020202020204" pitchFamily="34" charset="0"/>
                        <a:buChar char="•"/>
                        <a:tabLst/>
                        <a:defRPr/>
                      </a:pPr>
                      <a:r>
                        <a:rPr lang="en-US" sz="1200" b="0" dirty="0">
                          <a:solidFill>
                            <a:srgbClr val="000000"/>
                          </a:solidFill>
                          <a:effectLst/>
                          <a:latin typeface="ABeeZee" panose="020B0604020202020204" charset="0"/>
                          <a:ea typeface="Segoe UI" panose="020B0502040204020203" pitchFamily="34" charset="0"/>
                        </a:rPr>
                        <a:t>Anne’s father survived the Holocaust and arranged for her diary to be published. </a:t>
                      </a:r>
                      <a:endParaRPr lang="en-GB" sz="1200" b="0" dirty="0">
                        <a:effectLst/>
                        <a:latin typeface="ABeeZee" panose="020B0604020202020204"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006621"/>
                  </a:ext>
                </a:extLst>
              </a:tr>
            </a:tbl>
          </a:graphicData>
        </a:graphic>
      </p:graphicFrame>
      <p:sp>
        <p:nvSpPr>
          <p:cNvPr id="5" name="Text Box 1">
            <a:extLst>
              <a:ext uri="{FF2B5EF4-FFF2-40B4-BE49-F238E27FC236}">
                <a16:creationId xmlns:a16="http://schemas.microsoft.com/office/drawing/2014/main" id="{FBED5F2C-32EF-4D85-B8A9-3AD9286B86E2}"/>
              </a:ext>
            </a:extLst>
          </p:cNvPr>
          <p:cNvSpPr txBox="1">
            <a:spLocks/>
          </p:cNvSpPr>
          <p:nvPr/>
        </p:nvSpPr>
        <p:spPr>
          <a:xfrm>
            <a:off x="3827283" y="6578480"/>
            <a:ext cx="6078718" cy="281305"/>
          </a:xfrm>
          <a:prstGeom prst="rect">
            <a:avLst/>
          </a:prstGeom>
        </p:spPr>
        <p:txBody>
          <a:bodyPr vert="horz" wrap="square" lIns="91440" tIns="45720" rIns="91440" bIns="45720" rtlCol="0">
            <a:noAutofit/>
          </a:bodyPr>
          <a:lstStyle/>
          <a:p>
            <a:pPr algn="r">
              <a:lnSpc>
                <a:spcPct val="120000"/>
              </a:lnSpc>
              <a:spcAft>
                <a:spcPts val="1200"/>
              </a:spcAft>
            </a:pPr>
            <a:r>
              <a:rPr lang="en-US" sz="1000" b="1" dirty="0">
                <a:solidFill>
                  <a:srgbClr val="000000"/>
                </a:solidFill>
                <a:latin typeface="ABeeZee" panose="020B0604020202020204" charset="0"/>
                <a:ea typeface="Calibri" panose="020F0502020204030204" pitchFamily="34" charset="0"/>
                <a:cs typeface="Times New Roman" panose="02020603050405020304" pitchFamily="18" charset="0"/>
              </a:rPr>
              <a:t>English</a:t>
            </a:r>
            <a:r>
              <a:rPr lang="en-US" sz="1000" b="1" kern="1200" dirty="0">
                <a:solidFill>
                  <a:srgbClr val="000000"/>
                </a:solidFill>
                <a:effectLst/>
                <a:latin typeface="ABeeZee" panose="020B0604020202020204" charset="0"/>
                <a:ea typeface="Calibri" panose="020F0502020204030204" pitchFamily="34" charset="0"/>
                <a:cs typeface="Times New Roman" panose="02020603050405020304" pitchFamily="18" charset="0"/>
              </a:rPr>
              <a:t> | Year 7 – </a:t>
            </a:r>
            <a:r>
              <a:rPr lang="en-US" sz="1000" b="1" dirty="0">
                <a:solidFill>
                  <a:srgbClr val="000000"/>
                </a:solidFill>
                <a:latin typeface="ABeeZee" panose="020B0604020202020204" charset="0"/>
                <a:ea typeface="Calibri" panose="020F0502020204030204" pitchFamily="34" charset="0"/>
                <a:cs typeface="Times New Roman" panose="02020603050405020304" pitchFamily="18" charset="0"/>
              </a:rPr>
              <a:t>Spring 1</a:t>
            </a:r>
            <a:r>
              <a:rPr lang="en-US" sz="1000" b="1" kern="1200" dirty="0">
                <a:solidFill>
                  <a:srgbClr val="000000"/>
                </a:solidFill>
                <a:effectLst/>
                <a:latin typeface="ABeeZee" panose="020B0604020202020204" charset="0"/>
                <a:ea typeface="Calibri" panose="020F0502020204030204" pitchFamily="34" charset="0"/>
                <a:cs typeface="Times New Roman" panose="02020603050405020304" pitchFamily="18" charset="0"/>
              </a:rPr>
              <a:t> – Conflict: Non-Fiction and Poetry (Part 1) | Knowledge </a:t>
            </a:r>
            <a:r>
              <a:rPr lang="en-US" sz="1000" b="1" kern="1200" dirty="0" err="1">
                <a:solidFill>
                  <a:srgbClr val="000000"/>
                </a:solidFill>
                <a:effectLst/>
                <a:latin typeface="ABeeZee" panose="020B0604020202020204" charset="0"/>
                <a:ea typeface="Calibri" panose="020F0502020204030204" pitchFamily="34" charset="0"/>
                <a:cs typeface="Times New Roman" panose="02020603050405020304" pitchFamily="18" charset="0"/>
              </a:rPr>
              <a:t>Organiser</a:t>
            </a:r>
            <a:endParaRPr lang="en-GB" sz="1100" b="1" dirty="0">
              <a:effectLst/>
              <a:latin typeface="ABeeZee" panose="020B0604020202020204" charset="0"/>
              <a:ea typeface="Calibri" panose="020F0502020204030204" pitchFamily="34" charset="0"/>
              <a:cs typeface="Times New Roman" panose="02020603050405020304" pitchFamily="18" charset="0"/>
            </a:endParaRPr>
          </a:p>
          <a:p>
            <a:pPr algn="r">
              <a:lnSpc>
                <a:spcPct val="120000"/>
              </a:lnSpc>
              <a:spcAft>
                <a:spcPts val="1200"/>
              </a:spcAft>
            </a:pPr>
            <a:r>
              <a:rPr lang="en-US" sz="1000" b="1"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7">
            <a:extLst>
              <a:ext uri="{FF2B5EF4-FFF2-40B4-BE49-F238E27FC236}">
                <a16:creationId xmlns:a16="http://schemas.microsoft.com/office/drawing/2014/main" id="{1997A90D-5EB7-7610-5A23-F80E89684337}"/>
              </a:ext>
            </a:extLst>
          </p:cNvPr>
          <p:cNvSpPr txBox="1">
            <a:spLocks/>
          </p:cNvSpPr>
          <p:nvPr/>
        </p:nvSpPr>
        <p:spPr>
          <a:xfrm>
            <a:off x="73404" y="207176"/>
            <a:ext cx="5244219" cy="417465"/>
          </a:xfrm>
          <a:prstGeom prst="rect">
            <a:avLst/>
          </a:prstGeom>
          <a:noFill/>
        </p:spPr>
        <p:txBody>
          <a:bodyPr vert="horz" wrap="square" lIns="91440" tIns="45720" rIns="91440" bIns="45720" rtlCol="0" anchor="ctr">
            <a:noAutofit/>
          </a:bodyPr>
          <a:lstStyle/>
          <a:p>
            <a:r>
              <a:rPr lang="en-US" b="1" spc="100" dirty="0">
                <a:latin typeface="ABeeZee" panose="020B0604020202020204" charset="0"/>
                <a:ea typeface="Calibri" panose="020F0502020204030204" pitchFamily="34" charset="0"/>
                <a:cs typeface="Times New Roman" panose="02020603050405020304" pitchFamily="18" charset="0"/>
              </a:rPr>
              <a:t>Conflict: Non-fiction and Poetry (Part 1)</a:t>
            </a:r>
            <a:endParaRPr lang="en-GB" dirty="0">
              <a:effectLst/>
              <a:latin typeface="ABeeZee" panose="020B0604020202020204" charset="0"/>
              <a:ea typeface="Calibri" panose="020F0502020204030204" pitchFamily="34" charset="0"/>
              <a:cs typeface="Times New Roman" panose="02020603050405020304" pitchFamily="18" charset="0"/>
            </a:endParaRPr>
          </a:p>
        </p:txBody>
      </p:sp>
      <p:sp>
        <p:nvSpPr>
          <p:cNvPr id="8" name="Text Placeholder 2">
            <a:extLst>
              <a:ext uri="{FF2B5EF4-FFF2-40B4-BE49-F238E27FC236}">
                <a16:creationId xmlns:a16="http://schemas.microsoft.com/office/drawing/2014/main" id="{479FCB31-606D-AFB2-B11F-026569B2035E}"/>
              </a:ext>
            </a:extLst>
          </p:cNvPr>
          <p:cNvSpPr txBox="1">
            <a:spLocks/>
          </p:cNvSpPr>
          <p:nvPr/>
        </p:nvSpPr>
        <p:spPr>
          <a:xfrm>
            <a:off x="50422" y="1235617"/>
            <a:ext cx="7262061" cy="1360586"/>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nSpc>
                <a:spcPct val="130000"/>
              </a:lnSpc>
            </a:pPr>
            <a:endParaRPr lang="en-GB" sz="1200" dirty="0"/>
          </a:p>
        </p:txBody>
      </p:sp>
      <p:grpSp>
        <p:nvGrpSpPr>
          <p:cNvPr id="2" name="Group 1">
            <a:extLst>
              <a:ext uri="{FF2B5EF4-FFF2-40B4-BE49-F238E27FC236}">
                <a16:creationId xmlns:a16="http://schemas.microsoft.com/office/drawing/2014/main" id="{4B912412-1CB3-A104-0B3E-DCA2598DDEFC}"/>
              </a:ext>
            </a:extLst>
          </p:cNvPr>
          <p:cNvGrpSpPr/>
          <p:nvPr/>
        </p:nvGrpSpPr>
        <p:grpSpPr>
          <a:xfrm>
            <a:off x="-737853" y="6242541"/>
            <a:ext cx="1555380" cy="1321435"/>
            <a:chOff x="-737853" y="6242541"/>
            <a:chExt cx="1555380" cy="1321435"/>
          </a:xfrm>
        </p:grpSpPr>
        <p:sp>
          <p:nvSpPr>
            <p:cNvPr id="9" name="Arc 8">
              <a:extLst>
                <a:ext uri="{FF2B5EF4-FFF2-40B4-BE49-F238E27FC236}">
                  <a16:creationId xmlns:a16="http://schemas.microsoft.com/office/drawing/2014/main" id="{572E683A-C71E-E614-4625-4182973841C3}"/>
                </a:ext>
              </a:extLst>
            </p:cNvPr>
            <p:cNvSpPr/>
            <p:nvPr userDrawn="1"/>
          </p:nvSpPr>
          <p:spPr>
            <a:xfrm>
              <a:off x="-737853" y="6242541"/>
              <a:ext cx="1555380" cy="1321435"/>
            </a:xfrm>
            <a:prstGeom prst="arc">
              <a:avLst>
                <a:gd name="adj1" fmla="val 16252508"/>
                <a:gd name="adj2" fmla="val 20252909"/>
              </a:avLst>
            </a:prstGeom>
            <a:solidFill>
              <a:schemeClr val="bg1"/>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dirty="0"/>
            </a:p>
          </p:txBody>
        </p:sp>
        <p:sp>
          <p:nvSpPr>
            <p:cNvPr id="11" name="Rectangle 10">
              <a:extLst>
                <a:ext uri="{FF2B5EF4-FFF2-40B4-BE49-F238E27FC236}">
                  <a16:creationId xmlns:a16="http://schemas.microsoft.com/office/drawing/2014/main" id="{5C721EDC-68EB-3BE2-FABE-4F6E0ABA6214}"/>
                </a:ext>
              </a:extLst>
            </p:cNvPr>
            <p:cNvSpPr/>
            <p:nvPr userDrawn="1"/>
          </p:nvSpPr>
          <p:spPr>
            <a:xfrm>
              <a:off x="27079" y="6254773"/>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B493CF0B-CB1A-DCD2-A0EB-7D6229A82B4E}"/>
              </a:ext>
            </a:extLst>
          </p:cNvPr>
          <p:cNvSpPr/>
          <p:nvPr/>
        </p:nvSpPr>
        <p:spPr>
          <a:xfrm>
            <a:off x="0" y="6276047"/>
            <a:ext cx="176818" cy="531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Shape&#10;&#10;Description automatically generated with medium confidence">
            <a:extLst>
              <a:ext uri="{FF2B5EF4-FFF2-40B4-BE49-F238E27FC236}">
                <a16:creationId xmlns:a16="http://schemas.microsoft.com/office/drawing/2014/main" id="{7EFA9B94-F69F-D068-4643-B7FFD8AE97F1}"/>
              </a:ext>
            </a:extLst>
          </p:cNvPr>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
        <p:nvSpPr>
          <p:cNvPr id="4" name="Rectangle 11">
            <a:extLst>
              <a:ext uri="{FF2B5EF4-FFF2-40B4-BE49-F238E27FC236}">
                <a16:creationId xmlns:a16="http://schemas.microsoft.com/office/drawing/2014/main" id="{EA5D6966-7E62-3CAA-3885-8EA4B1A525BF}"/>
              </a:ext>
            </a:extLst>
          </p:cNvPr>
          <p:cNvSpPr/>
          <p:nvPr/>
        </p:nvSpPr>
        <p:spPr>
          <a:xfrm>
            <a:off x="60128" y="698315"/>
            <a:ext cx="2202304"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ctr" anchorCtr="0" forceAA="0" compatLnSpc="1">
            <a:prstTxWarp prst="textNoShape">
              <a:avLst/>
            </a:prstTxWarp>
            <a:noAutofit/>
          </a:bodyPr>
          <a:lstStyle/>
          <a:p>
            <a:r>
              <a:rPr lang="en-US" sz="1400" b="1" dirty="0">
                <a:latin typeface="ABeeZee" panose="02000000000000000000" pitchFamily="2" charset="0"/>
                <a:ea typeface="Calibri" panose="020F0502020204030204" pitchFamily="34" charset="0"/>
                <a:cs typeface="Times New Roman" panose="02020603050405020304" pitchFamily="18" charset="0"/>
              </a:rPr>
              <a:t>Key Vocabulary</a:t>
            </a:r>
            <a:endParaRPr lang="en-GB" sz="1000" dirty="0">
              <a:effectLst/>
              <a:ea typeface="Calibri" panose="020F0502020204030204" pitchFamily="34" charset="0"/>
              <a:cs typeface="Times New Roman" panose="02020603050405020304" pitchFamily="18" charset="0"/>
            </a:endParaRPr>
          </a:p>
        </p:txBody>
      </p:sp>
      <p:graphicFrame>
        <p:nvGraphicFramePr>
          <p:cNvPr id="13" name="Table 3">
            <a:extLst>
              <a:ext uri="{FF2B5EF4-FFF2-40B4-BE49-F238E27FC236}">
                <a16:creationId xmlns:a16="http://schemas.microsoft.com/office/drawing/2014/main" id="{4AF94649-EFA4-43BD-17BB-B84571636C24}"/>
              </a:ext>
            </a:extLst>
          </p:cNvPr>
          <p:cNvGraphicFramePr>
            <a:graphicFrameLocks noGrp="1"/>
          </p:cNvGraphicFramePr>
          <p:nvPr>
            <p:extLst>
              <p:ext uri="{D42A27DB-BD31-4B8C-83A1-F6EECF244321}">
                <p14:modId xmlns:p14="http://schemas.microsoft.com/office/powerpoint/2010/main" val="3085587548"/>
              </p:ext>
            </p:extLst>
          </p:nvPr>
        </p:nvGraphicFramePr>
        <p:xfrm>
          <a:off x="231560" y="1144627"/>
          <a:ext cx="9401229" cy="2732674"/>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17426579"/>
                    </a:ext>
                  </a:extLst>
                </a:gridCol>
                <a:gridCol w="1397715">
                  <a:extLst>
                    <a:ext uri="{9D8B030D-6E8A-4147-A177-3AD203B41FA5}">
                      <a16:colId xmlns:a16="http://schemas.microsoft.com/office/drawing/2014/main" val="1757883862"/>
                    </a:ext>
                  </a:extLst>
                </a:gridCol>
                <a:gridCol w="7571514">
                  <a:extLst>
                    <a:ext uri="{9D8B030D-6E8A-4147-A177-3AD203B41FA5}">
                      <a16:colId xmlns:a16="http://schemas.microsoft.com/office/drawing/2014/main" val="896555121"/>
                    </a:ext>
                  </a:extLst>
                </a:gridCol>
              </a:tblGrid>
              <a:tr h="335654">
                <a:tc>
                  <a:txBody>
                    <a:bodyPr/>
                    <a:lstStyle/>
                    <a:p>
                      <a:pPr algn="l">
                        <a:lnSpc>
                          <a:spcPct val="130000"/>
                        </a:lnSpc>
                      </a:pPr>
                      <a:r>
                        <a:rPr lang="en-US" sz="1200" b="0" dirty="0">
                          <a:solidFill>
                            <a:schemeClr val="tx1"/>
                          </a:solidFill>
                          <a:latin typeface="ABeeZee" panose="020B0604020202020204" charset="0"/>
                        </a:rPr>
                        <a:t>A</a:t>
                      </a:r>
                      <a:endParaRPr lang="en-GB" sz="1200" b="0"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30000"/>
                        </a:lnSpc>
                      </a:pPr>
                      <a:r>
                        <a:rPr lang="en-GB" sz="1200" b="1" kern="100" dirty="0">
                          <a:solidFill>
                            <a:schemeClr val="tx1"/>
                          </a:solidFill>
                          <a:effectLst/>
                          <a:latin typeface="ABeeZee" panose="020B0604020202020204" charset="0"/>
                          <a:ea typeface="Calibri" panose="020F0502020204030204" pitchFamily="34" charset="0"/>
                          <a:cs typeface="Times New Roman" panose="02020603050405020304" pitchFamily="18" charset="0"/>
                        </a:rPr>
                        <a:t>The Holocaust</a:t>
                      </a:r>
                      <a:endParaRPr lang="en-GB" sz="12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r>
                        <a:rPr lang="en-US" sz="1200" b="0" kern="100" dirty="0">
                          <a:solidFill>
                            <a:schemeClr val="tx1"/>
                          </a:solidFill>
                          <a:effectLst/>
                          <a:latin typeface="ABeeZee" panose="020B0604020202020204" charset="0"/>
                          <a:ea typeface="Calibri" panose="020F0502020204030204" pitchFamily="34" charset="0"/>
                          <a:cs typeface="Times New Roman" panose="02020603050405020304" pitchFamily="18" charset="0"/>
                        </a:rPr>
                        <a:t>The genocide of European Jews during World War Two.</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6171503"/>
                  </a:ext>
                </a:extLst>
              </a:tr>
              <a:tr h="335654">
                <a:tc>
                  <a:txBody>
                    <a:bodyPr/>
                    <a:lstStyle/>
                    <a:p>
                      <a:pPr algn="l">
                        <a:lnSpc>
                          <a:spcPct val="130000"/>
                        </a:lnSpc>
                      </a:pPr>
                      <a:r>
                        <a:rPr lang="en-US" sz="1200" dirty="0">
                          <a:solidFill>
                            <a:schemeClr val="tx1"/>
                          </a:solidFill>
                          <a:latin typeface="ABeeZee" panose="020B0604020202020204" charset="0"/>
                        </a:rPr>
                        <a:t>B</a:t>
                      </a:r>
                      <a:endParaRPr lang="en-GB" sz="1200"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30000"/>
                        </a:lnSpc>
                      </a:pPr>
                      <a:r>
                        <a:rPr lang="en-GB" sz="1200" b="1" kern="100" dirty="0">
                          <a:effectLst/>
                          <a:latin typeface="ABeeZee" panose="020B0604020202020204" charset="0"/>
                          <a:ea typeface="Calibri" panose="020F0502020204030204" pitchFamily="34" charset="0"/>
                          <a:cs typeface="Times New Roman" panose="02020603050405020304" pitchFamily="18" charset="0"/>
                        </a:rPr>
                        <a:t>antisemitism</a:t>
                      </a:r>
                      <a:endParaRPr lang="en-GB" sz="12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r>
                        <a:rPr lang="en-US" sz="1200" b="0" kern="100" dirty="0">
                          <a:effectLst/>
                          <a:latin typeface="ABeeZee" panose="020B0604020202020204" charset="0"/>
                          <a:ea typeface="Calibri" panose="020F0502020204030204" pitchFamily="34" charset="0"/>
                          <a:cs typeface="Times New Roman" panose="02020603050405020304" pitchFamily="18" charset="0"/>
                        </a:rPr>
                        <a:t>Prejudice against or hatred of Jewish people.</a:t>
                      </a:r>
                      <a:endParaRPr lang="en-GB" sz="1200" b="0" kern="100" dirty="0">
                        <a:effectLst/>
                        <a:latin typeface="ABeeZee" panose="020B060402020202020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124543"/>
                  </a:ext>
                </a:extLst>
              </a:tr>
              <a:tr h="335654">
                <a:tc>
                  <a:txBody>
                    <a:bodyPr/>
                    <a:lstStyle/>
                    <a:p>
                      <a:pPr algn="l">
                        <a:lnSpc>
                          <a:spcPct val="130000"/>
                        </a:lnSpc>
                      </a:pPr>
                      <a:r>
                        <a:rPr lang="en-US" sz="1200" dirty="0">
                          <a:solidFill>
                            <a:schemeClr val="tx1"/>
                          </a:solidFill>
                          <a:latin typeface="ABeeZee" panose="020B0604020202020204" charset="0"/>
                        </a:rPr>
                        <a:t>C</a:t>
                      </a:r>
                      <a:endParaRPr lang="en-GB" sz="1200"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30000"/>
                        </a:lnSpc>
                      </a:pPr>
                      <a:r>
                        <a:rPr lang="en-GB" sz="1200" b="1" kern="100" dirty="0">
                          <a:effectLst/>
                          <a:latin typeface="ABeeZee" panose="020B0604020202020204" charset="0"/>
                          <a:ea typeface="Calibri" panose="020F0502020204030204" pitchFamily="34" charset="0"/>
                          <a:cs typeface="Times New Roman" panose="02020603050405020304" pitchFamily="18" charset="0"/>
                        </a:rPr>
                        <a:t>persecution</a:t>
                      </a:r>
                      <a:endParaRPr lang="en-GB" sz="12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r>
                        <a:rPr lang="en-US" sz="1200" b="0" kern="100" dirty="0">
                          <a:effectLst/>
                          <a:latin typeface="ABeeZee" panose="020B0604020202020204" charset="0"/>
                          <a:ea typeface="Calibri" panose="020F0502020204030204" pitchFamily="34" charset="0"/>
                          <a:cs typeface="Times New Roman" panose="02020603050405020304" pitchFamily="18" charset="0"/>
                        </a:rPr>
                        <a:t>Unfair or cruel treatment over a long period of time because of race, religion or political beliefs.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452879"/>
                  </a:ext>
                </a:extLst>
              </a:tr>
              <a:tr h="335654">
                <a:tc>
                  <a:txBody>
                    <a:bodyPr/>
                    <a:lstStyle/>
                    <a:p>
                      <a:pPr algn="l">
                        <a:lnSpc>
                          <a:spcPct val="130000"/>
                        </a:lnSpc>
                      </a:pPr>
                      <a:r>
                        <a:rPr lang="en-US" sz="1200" dirty="0">
                          <a:solidFill>
                            <a:schemeClr val="tx1"/>
                          </a:solidFill>
                          <a:latin typeface="ABeeZee" panose="020B0604020202020204" charset="0"/>
                        </a:rPr>
                        <a:t>D</a:t>
                      </a:r>
                      <a:endParaRPr lang="en-GB" sz="1200"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30000"/>
                        </a:lnSpc>
                      </a:pPr>
                      <a:r>
                        <a:rPr lang="en-GB" sz="1200" b="1" kern="100" dirty="0">
                          <a:effectLst/>
                          <a:latin typeface="ABeeZee" panose="020B0604020202020204" charset="0"/>
                          <a:ea typeface="Calibri" panose="020F0502020204030204" pitchFamily="34" charset="0"/>
                          <a:cs typeface="Times New Roman" panose="02020603050405020304" pitchFamily="18" charset="0"/>
                        </a:rPr>
                        <a:t>isolation</a:t>
                      </a:r>
                      <a:endParaRPr lang="en-GB" sz="12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r>
                        <a:rPr lang="en-US" sz="1200" b="0" kern="100" dirty="0">
                          <a:effectLst/>
                          <a:latin typeface="ABeeZee" panose="020B0604020202020204" charset="0"/>
                          <a:ea typeface="Calibri" panose="020F0502020204030204" pitchFamily="34" charset="0"/>
                          <a:cs typeface="Times New Roman" panose="02020603050405020304" pitchFamily="18" charset="0"/>
                        </a:rPr>
                        <a:t>The state of being alone and separated from other things or people.</a:t>
                      </a:r>
                      <a:endParaRPr lang="en-GB" sz="1200" b="0" kern="100" dirty="0">
                        <a:effectLst/>
                        <a:latin typeface="ABeeZee" panose="020B060402020202020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406457"/>
                  </a:ext>
                </a:extLst>
              </a:tr>
              <a:tr h="335654">
                <a:tc>
                  <a:txBody>
                    <a:bodyPr/>
                    <a:lstStyle/>
                    <a:p>
                      <a:pPr algn="l">
                        <a:lnSpc>
                          <a:spcPct val="130000"/>
                        </a:lnSpc>
                      </a:pPr>
                      <a:r>
                        <a:rPr lang="en-US" sz="1200" dirty="0">
                          <a:solidFill>
                            <a:schemeClr val="tx1"/>
                          </a:solidFill>
                          <a:latin typeface="ABeeZee" panose="020B0604020202020204" charset="0"/>
                        </a:rPr>
                        <a:t>E</a:t>
                      </a:r>
                      <a:endParaRPr lang="en-GB" sz="1200"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30000"/>
                        </a:lnSpc>
                      </a:pPr>
                      <a:r>
                        <a:rPr lang="en-GB" sz="1200" b="1" kern="100" dirty="0">
                          <a:effectLst/>
                          <a:latin typeface="ABeeZee" panose="020B0604020202020204" charset="0"/>
                          <a:ea typeface="Calibri" panose="020F0502020204030204" pitchFamily="34" charset="0"/>
                          <a:cs typeface="Times New Roman" panose="02020603050405020304" pitchFamily="18" charset="0"/>
                        </a:rPr>
                        <a:t>explicit</a:t>
                      </a:r>
                      <a:endParaRPr lang="en-GB" sz="12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r>
                        <a:rPr lang="en-US" sz="1200" b="0" kern="100" dirty="0">
                          <a:effectLst/>
                          <a:latin typeface="ABeeZee" panose="020B0604020202020204" charset="0"/>
                          <a:ea typeface="Calibri" panose="020F0502020204030204" pitchFamily="34" charset="0"/>
                          <a:cs typeface="Times New Roman" panose="02020603050405020304" pitchFamily="18" charset="0"/>
                        </a:rPr>
                        <a:t>Said or written in a clear and direct way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288754"/>
                  </a:ext>
                </a:extLst>
              </a:tr>
              <a:tr h="335654">
                <a:tc>
                  <a:txBody>
                    <a:bodyPr/>
                    <a:lstStyle/>
                    <a:p>
                      <a:pPr algn="l">
                        <a:lnSpc>
                          <a:spcPct val="130000"/>
                        </a:lnSpc>
                      </a:pPr>
                      <a:r>
                        <a:rPr lang="en-US" sz="1200" dirty="0">
                          <a:solidFill>
                            <a:schemeClr val="tx1"/>
                          </a:solidFill>
                          <a:latin typeface="ABeeZee" panose="020B0604020202020204" charset="0"/>
                        </a:rPr>
                        <a:t>F</a:t>
                      </a:r>
                      <a:endParaRPr lang="en-GB" sz="1200"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30000"/>
                        </a:lnSpc>
                      </a:pPr>
                      <a:r>
                        <a:rPr lang="en-GB" sz="1200" b="1" kern="100" dirty="0">
                          <a:solidFill>
                            <a:schemeClr val="tx1"/>
                          </a:solidFill>
                          <a:effectLst/>
                          <a:latin typeface="ABeeZee" panose="020B0604020202020204" charset="0"/>
                          <a:cs typeface="Times New Roman" panose="02020603050405020304" pitchFamily="18" charset="0"/>
                        </a:rPr>
                        <a:t>implicit</a:t>
                      </a:r>
                      <a:endParaRPr lang="en-GB" sz="12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kern="100" dirty="0">
                          <a:effectLst/>
                          <a:latin typeface="ABeeZee" panose="020B0604020202020204" charset="0"/>
                          <a:ea typeface="Calibri" panose="020F0502020204030204" pitchFamily="34" charset="0"/>
                          <a:cs typeface="Times New Roman" panose="02020603050405020304" pitchFamily="18" charset="0"/>
                        </a:rPr>
                        <a:t>Said or written in an indirect or more subtle way.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2461823"/>
                  </a:ext>
                </a:extLst>
              </a:tr>
              <a:tr h="335654">
                <a:tc>
                  <a:txBody>
                    <a:bodyPr/>
                    <a:lstStyle/>
                    <a:p>
                      <a:pPr algn="l">
                        <a:lnSpc>
                          <a:spcPct val="130000"/>
                        </a:lnSpc>
                      </a:pPr>
                      <a:r>
                        <a:rPr lang="en-US" sz="1200" dirty="0">
                          <a:solidFill>
                            <a:schemeClr val="tx1"/>
                          </a:solidFill>
                          <a:latin typeface="ABeeZee" panose="020B0604020202020204" charset="0"/>
                        </a:rPr>
                        <a:t>G</a:t>
                      </a:r>
                      <a:endParaRPr lang="en-GB" sz="1200"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30000"/>
                        </a:lnSpc>
                      </a:pPr>
                      <a:r>
                        <a:rPr lang="en-GB" sz="1200" b="1" kern="100" dirty="0">
                          <a:effectLst/>
                          <a:latin typeface="ABeeZee" panose="020B0604020202020204" charset="0"/>
                          <a:ea typeface="Calibri" panose="020F0502020204030204" pitchFamily="34" charset="0"/>
                          <a:cs typeface="Times New Roman" panose="02020603050405020304" pitchFamily="18" charset="0"/>
                        </a:rPr>
                        <a:t>perspective </a:t>
                      </a:r>
                      <a:endParaRPr lang="en-GB" sz="1200" b="1" dirty="0">
                        <a:solidFill>
                          <a:schemeClr val="tx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r>
                        <a:rPr lang="en-US" sz="1200" b="0" kern="100" dirty="0">
                          <a:effectLst/>
                          <a:latin typeface="ABeeZee" panose="020B0604020202020204" charset="0"/>
                          <a:ea typeface="Calibri" panose="020F0502020204030204" pitchFamily="34" charset="0"/>
                          <a:cs typeface="Times New Roman" panose="02020603050405020304" pitchFamily="18" charset="0"/>
                        </a:rPr>
                        <a:t>A way of looking at or thinking about something, especially influenced by your beliefs or experiences.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3098908"/>
                  </a:ext>
                </a:extLst>
              </a:tr>
              <a:tr h="335654">
                <a:tc>
                  <a:txBody>
                    <a:bodyPr/>
                    <a:lstStyle/>
                    <a:p>
                      <a:pPr algn="l">
                        <a:lnSpc>
                          <a:spcPct val="130000"/>
                        </a:lnSpc>
                      </a:pPr>
                      <a:r>
                        <a:rPr lang="en-GB" sz="1200" dirty="0">
                          <a:solidFill>
                            <a:schemeClr val="tx1"/>
                          </a:solidFill>
                          <a:latin typeface="ABeeZee" panose="020B0604020202020204" charset="0"/>
                        </a:rPr>
                        <a:t>H</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30000"/>
                        </a:lnSpc>
                      </a:pPr>
                      <a:r>
                        <a:rPr lang="en-GB" sz="1200" b="1" dirty="0">
                          <a:solidFill>
                            <a:schemeClr val="tx1"/>
                          </a:solidFill>
                          <a:latin typeface="ABeeZee" panose="020B0604020202020204" charset="0"/>
                        </a:rPr>
                        <a:t>refugee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r>
                        <a:rPr lang="en-US" sz="1200" b="0" kern="100" dirty="0">
                          <a:effectLst/>
                          <a:latin typeface="ABeeZee" panose="020B0604020202020204" charset="0"/>
                          <a:ea typeface="Calibri" panose="020F0502020204030204" pitchFamily="34" charset="0"/>
                          <a:cs typeface="Times New Roman" panose="02020603050405020304" pitchFamily="18" charset="0"/>
                        </a:rPr>
                        <a:t>Someone who has been forced to flee his or her home because of war, violence or persecution. They are unable to return home unless conditions in their native lands are safe for them again.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2956147"/>
                  </a:ext>
                </a:extLst>
              </a:tr>
            </a:tbl>
          </a:graphicData>
        </a:graphic>
      </p:graphicFrame>
      <p:sp>
        <p:nvSpPr>
          <p:cNvPr id="7" name="Rectangle 11">
            <a:extLst>
              <a:ext uri="{FF2B5EF4-FFF2-40B4-BE49-F238E27FC236}">
                <a16:creationId xmlns:a16="http://schemas.microsoft.com/office/drawing/2014/main" id="{FC3DAED0-7352-81FE-F05D-B2174D616F2D}"/>
              </a:ext>
            </a:extLst>
          </p:cNvPr>
          <p:cNvSpPr/>
          <p:nvPr/>
        </p:nvSpPr>
        <p:spPr>
          <a:xfrm>
            <a:off x="44222" y="4075941"/>
            <a:ext cx="2246491"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ctr" anchorCtr="0" forceAA="0" compatLnSpc="1">
            <a:prstTxWarp prst="textNoShape">
              <a:avLst/>
            </a:prstTxWarp>
            <a:noAutofit/>
          </a:bodyPr>
          <a:lstStyle/>
          <a:p>
            <a:r>
              <a:rPr lang="en-US" sz="1400" b="1" dirty="0">
                <a:latin typeface="ABeeZee" panose="020B0604020202020204" charset="0"/>
                <a:ea typeface="Calibri" panose="020F0502020204030204" pitchFamily="34" charset="0"/>
                <a:cs typeface="Times New Roman" panose="02020603050405020304" pitchFamily="18" charset="0"/>
              </a:rPr>
              <a:t>Key Writer: Anne Frank</a:t>
            </a:r>
            <a:endParaRPr lang="en-GB" sz="1000" dirty="0">
              <a:effectLst/>
              <a:latin typeface="ABeeZee"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98006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108000" tIns="0" rIns="108000" bIns="0" anchor="t"/>
      <a:lstStyle>
        <a:defPPr algn="ctr">
          <a:lnSpc>
            <a:spcPct val="100000"/>
          </a:lnSpc>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6c6605-b322-41ae-92d4-b4baec53c1b0" xsi:nil="true"/>
    <lcf76f155ced4ddcb4097134ff3c332f xmlns="18999902-e0e1-46b9-8069-9040d1208be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A471AC5934984596652C01BEA8936A" ma:contentTypeVersion="17" ma:contentTypeDescription="Create a new document." ma:contentTypeScope="" ma:versionID="d9f8f79f2c777e84c599a42b416d74fd">
  <xsd:schema xmlns:xsd="http://www.w3.org/2001/XMLSchema" xmlns:xs="http://www.w3.org/2001/XMLSchema" xmlns:p="http://schemas.microsoft.com/office/2006/metadata/properties" xmlns:ns2="18999902-e0e1-46b9-8069-9040d1208bed" xmlns:ns3="936c6605-b322-41ae-92d4-b4baec53c1b0" targetNamespace="http://schemas.microsoft.com/office/2006/metadata/properties" ma:root="true" ma:fieldsID="5b1cacf470131f2553bb6c142ec2b233" ns2:_="" ns3:_="">
    <xsd:import namespace="18999902-e0e1-46b9-8069-9040d1208bed"/>
    <xsd:import namespace="936c6605-b322-41ae-92d4-b4baec53c1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9902-e0e1-46b9-8069-9040d1208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a08bdaf-0691-4238-9328-b63d458f0b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6c6605-b322-41ae-92d4-b4baec53c1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659fdb-c6cf-4a2b-9a69-1ace91dbd847}" ma:internalName="TaxCatchAll" ma:showField="CatchAllData" ma:web="936c6605-b322-41ae-92d4-b4baec53c1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0F8DA-C4FB-4450-BACC-F5A742E79B9F}">
  <ds:schemaRef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84283a62-dbf0-4bf3-9286-04d2ea05a3ac"/>
    <ds:schemaRef ds:uri="http://purl.org/dc/terms/"/>
    <ds:schemaRef ds:uri="http://purl.org/dc/dcmitype/"/>
    <ds:schemaRef ds:uri="7cdbce52-7c58-4c49-97cb-d953267058b2"/>
    <ds:schemaRef ds:uri="http://schemas.microsoft.com/sharepoint/v3"/>
    <ds:schemaRef ds:uri="http://www.w3.org/XML/1998/namespace"/>
    <ds:schemaRef ds:uri="http://purl.org/dc/elements/1.1/"/>
    <ds:schemaRef ds:uri="99a99760-1736-4c71-a2f3-901cacaff647"/>
    <ds:schemaRef ds:uri="9ed583d5-0d78-4caa-a832-ebdf23275fa3"/>
  </ds:schemaRefs>
</ds:datastoreItem>
</file>

<file path=customXml/itemProps2.xml><?xml version="1.0" encoding="utf-8"?>
<ds:datastoreItem xmlns:ds="http://schemas.openxmlformats.org/officeDocument/2006/customXml" ds:itemID="{4F62269A-C35E-4BCA-BD17-190D91F84F26}"/>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88</TotalTime>
  <Words>614</Words>
  <Application>Microsoft Office PowerPoint</Application>
  <PresentationFormat>A4 Paper (210x297 mm)</PresentationFormat>
  <Paragraphs>87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ABeeZee</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Caroline Tustain</cp:lastModifiedBy>
  <cp:revision>18</cp:revision>
  <dcterms:created xsi:type="dcterms:W3CDTF">2021-04-22T13:12:58Z</dcterms:created>
  <dcterms:modified xsi:type="dcterms:W3CDTF">2024-12-18T08:28:10Z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0x010100E7A471AC5934984596652C01BEA8936A</vt:lpwstr>
  </property>
  <property fmtid="{D5CDD505-2E9C-101B-9397-08002B2CF9AE}" pid="3" name="MediaServiceImageTags">
    <vt:lpwstr/>
  </property>
</Properties>
</file>